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8" r:id="rId3"/>
    <p:sldId id="269" r:id="rId4"/>
    <p:sldId id="257" r:id="rId5"/>
    <p:sldId id="324" r:id="rId6"/>
    <p:sldId id="258" r:id="rId7"/>
    <p:sldId id="323" r:id="rId8"/>
    <p:sldId id="334" r:id="rId9"/>
    <p:sldId id="267" r:id="rId10"/>
    <p:sldId id="327" r:id="rId11"/>
    <p:sldId id="261" r:id="rId12"/>
    <p:sldId id="270" r:id="rId13"/>
    <p:sldId id="335" r:id="rId1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ristina Caprile" initials="CC" lastIdx="1" clrIdx="0">
    <p:extLst>
      <p:ext uri="{19B8F6BF-5375-455C-9EA6-DF929625EA0E}">
        <p15:presenceInfo xmlns:p15="http://schemas.microsoft.com/office/powerpoint/2012/main" userId="df1aff5bb781a73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20" autoAdjust="0"/>
    <p:restoredTop sz="94660"/>
  </p:normalViewPr>
  <p:slideViewPr>
    <p:cSldViewPr>
      <p:cViewPr varScale="1">
        <p:scale>
          <a:sx n="68" d="100"/>
          <a:sy n="68" d="100"/>
        </p:scale>
        <p:origin x="159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452796-6031-4D8B-9643-4720CC5AD975}" type="datetimeFigureOut">
              <a:rPr lang="it-IT" smtClean="0"/>
              <a:pPr/>
              <a:t>17/12/2019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28F75B-012A-40CA-AA62-4B86006B9131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6E1339-7989-448B-BD56-E772E4C5337A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2908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1EF21D-7E2D-48C1-A80C-E4AF33C571CE}" type="slidenum">
              <a:rPr lang="it-IT" smtClean="0"/>
              <a:pPr/>
              <a:t>6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C337B-FECB-4E71-B3F7-B22512274938}" type="datetimeFigureOut">
              <a:rPr lang="it-IT" smtClean="0"/>
              <a:pPr/>
              <a:t>17/12/2019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FF70E-C577-41A2-A847-CAA4128902E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C337B-FECB-4E71-B3F7-B22512274938}" type="datetimeFigureOut">
              <a:rPr lang="it-IT" smtClean="0"/>
              <a:pPr/>
              <a:t>17/12/2019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FF70E-C577-41A2-A847-CAA4128902E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C337B-FECB-4E71-B3F7-B22512274938}" type="datetimeFigureOut">
              <a:rPr lang="it-IT" smtClean="0"/>
              <a:pPr/>
              <a:t>17/12/2019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FF70E-C577-41A2-A847-CAA4128902E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7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2617299"/>
            <a:ext cx="2346876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216" y="3193561"/>
            <a:ext cx="2346876" cy="283349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4541" y="2603502"/>
            <a:ext cx="235903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84541" y="3193562"/>
            <a:ext cx="2359035" cy="2833495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15025" y="2617300"/>
            <a:ext cx="2370772" cy="576261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15026" y="3193562"/>
            <a:ext cx="237353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3302978" y="2569634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829301" y="2569634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335C-0450-40D7-8612-B3203BED4F28}" type="datetimeFigureOut">
              <a:rPr lang="en-US" dirty="0"/>
              <a:pPr/>
              <a:t>12/17/2019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775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C337B-FECB-4E71-B3F7-B22512274938}" type="datetimeFigureOut">
              <a:rPr lang="it-IT" smtClean="0"/>
              <a:pPr/>
              <a:t>17/12/2019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FF70E-C577-41A2-A847-CAA4128902E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C337B-FECB-4E71-B3F7-B22512274938}" type="datetimeFigureOut">
              <a:rPr lang="it-IT" smtClean="0"/>
              <a:pPr/>
              <a:t>17/12/2019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FF70E-C577-41A2-A847-CAA4128902E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C337B-FECB-4E71-B3F7-B22512274938}" type="datetimeFigureOut">
              <a:rPr lang="it-IT" smtClean="0"/>
              <a:pPr/>
              <a:t>17/12/2019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FF70E-C577-41A2-A847-CAA4128902E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C337B-FECB-4E71-B3F7-B22512274938}" type="datetimeFigureOut">
              <a:rPr lang="it-IT" smtClean="0"/>
              <a:pPr/>
              <a:t>17/12/2019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FF70E-C577-41A2-A847-CAA4128902E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C337B-FECB-4E71-B3F7-B22512274938}" type="datetimeFigureOut">
              <a:rPr lang="it-IT" smtClean="0"/>
              <a:pPr/>
              <a:t>17/12/2019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FF70E-C577-41A2-A847-CAA4128902E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C337B-FECB-4E71-B3F7-B22512274938}" type="datetimeFigureOut">
              <a:rPr lang="it-IT" smtClean="0"/>
              <a:pPr/>
              <a:t>17/12/2019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FF70E-C577-41A2-A847-CAA4128902E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C337B-FECB-4E71-B3F7-B22512274938}" type="datetimeFigureOut">
              <a:rPr lang="it-IT" smtClean="0"/>
              <a:pPr/>
              <a:t>17/12/2019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FF70E-C577-41A2-A847-CAA4128902E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C337B-FECB-4E71-B3F7-B22512274938}" type="datetimeFigureOut">
              <a:rPr lang="it-IT" smtClean="0"/>
              <a:pPr/>
              <a:t>17/12/2019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FF70E-C577-41A2-A847-CAA4128902E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C337B-FECB-4E71-B3F7-B22512274938}" type="datetimeFigureOut">
              <a:rPr lang="it-IT" smtClean="0"/>
              <a:pPr/>
              <a:t>17/12/2019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EFF70E-C577-41A2-A847-CAA4128902E4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br>
              <a:rPr lang="it-IT" b="1" dirty="0"/>
            </a:b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2852937"/>
            <a:ext cx="5662246" cy="1916011"/>
          </a:xfrm>
        </p:spPr>
        <p:txBody>
          <a:bodyPr>
            <a:normAutofit fontScale="92500" lnSpcReduction="20000"/>
          </a:bodyPr>
          <a:lstStyle/>
          <a:p>
            <a:r>
              <a:rPr lang="it-IT" sz="4000" dirty="0">
                <a:solidFill>
                  <a:srgbClr val="FF0000"/>
                </a:solidFill>
              </a:rPr>
              <a:t>L’apprendimento delle abilità motorie e della tecnica e gli stili di insegnamento</a:t>
            </a:r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0"/>
            <a:ext cx="3168352" cy="1909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ttangolo 4"/>
          <p:cNvSpPr/>
          <p:nvPr/>
        </p:nvSpPr>
        <p:spPr>
          <a:xfrm>
            <a:off x="1115616" y="5085184"/>
            <a:ext cx="568863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>
                <a:latin typeface="Calibri" pitchFamily="34" charset="0"/>
              </a:rPr>
              <a:t>A cura di </a:t>
            </a:r>
            <a:r>
              <a:rPr lang="it-IT" sz="2800" dirty="0">
                <a:latin typeface="Calibri" pitchFamily="34" charset="0"/>
              </a:rPr>
              <a:t>Cristina Caprile Angelo </a:t>
            </a:r>
            <a:r>
              <a:rPr lang="it-IT" sz="2800" dirty="0" err="1">
                <a:latin typeface="Calibri" pitchFamily="34" charset="0"/>
              </a:rPr>
              <a:t>Gadina</a:t>
            </a:r>
            <a:endParaRPr lang="it-IT" sz="2800" dirty="0">
              <a:latin typeface="Calibri" pitchFamily="34" charset="0"/>
            </a:endParaRPr>
          </a:p>
          <a:p>
            <a:pPr algn="ctr"/>
            <a:r>
              <a:rPr lang="it-IT" dirty="0">
                <a:latin typeface="Calibri" pitchFamily="34" charset="0"/>
              </a:rPr>
              <a:t>dell’Organico Didattico di </a:t>
            </a:r>
            <a:r>
              <a:rPr lang="it-IT" dirty="0" err="1">
                <a:latin typeface="Calibri" pitchFamily="34" charset="0"/>
              </a:rPr>
              <a:t>SRdS</a:t>
            </a:r>
            <a:r>
              <a:rPr lang="it-IT" dirty="0">
                <a:latin typeface="Calibri" pitchFamily="34" charset="0"/>
              </a:rPr>
              <a:t> Coni Liguria</a:t>
            </a:r>
          </a:p>
          <a:p>
            <a:pPr algn="ctr"/>
            <a:r>
              <a:rPr lang="it-IT" dirty="0">
                <a:latin typeface="Calibri" pitchFamily="34" charset="0"/>
              </a:rPr>
              <a:t>Genova, 16 dicembre 2019</a:t>
            </a:r>
          </a:p>
          <a:p>
            <a:pPr algn="ctr"/>
            <a:r>
              <a:rPr lang="it-IT" dirty="0"/>
              <a:t> http://liguria.coni/scuola-regionale</a:t>
            </a:r>
            <a:endParaRPr lang="it-IT" dirty="0">
              <a:latin typeface="Calibri" pitchFamily="34" charset="0"/>
            </a:endParaRPr>
          </a:p>
          <a:p>
            <a:pPr algn="ctr"/>
            <a:endParaRPr lang="it-IT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>
                <a:solidFill>
                  <a:srgbClr val="FF0000"/>
                </a:solidFill>
              </a:rPr>
              <a:t>Elkhonon</a:t>
            </a:r>
            <a:r>
              <a:rPr lang="it-IT" dirty="0">
                <a:solidFill>
                  <a:srgbClr val="FF0000"/>
                </a:solidFill>
              </a:rPr>
              <a:t> </a:t>
            </a:r>
            <a:r>
              <a:rPr lang="it-IT" dirty="0" err="1">
                <a:solidFill>
                  <a:srgbClr val="FF0000"/>
                </a:solidFill>
              </a:rPr>
              <a:t>Goldberg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10" name="Segnaposto testo 9"/>
          <p:cNvSpPr>
            <a:spLocks noGrp="1"/>
          </p:cNvSpPr>
          <p:nvPr>
            <p:ph type="body" idx="1"/>
          </p:nvPr>
        </p:nvSpPr>
        <p:spPr>
          <a:xfrm>
            <a:off x="347729" y="1268761"/>
            <a:ext cx="4137355" cy="52065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it-IT" dirty="0">
                <a:solidFill>
                  <a:srgbClr val="FF0000"/>
                </a:solidFill>
              </a:rPr>
              <a:t>VDM</a:t>
            </a:r>
          </a:p>
        </p:txBody>
      </p:sp>
      <p:sp>
        <p:nvSpPr>
          <p:cNvPr id="11" name="Segnaposto contenuto 10"/>
          <p:cNvSpPr>
            <a:spLocks noGrp="1"/>
          </p:cNvSpPr>
          <p:nvPr>
            <p:ph sz="half" idx="2"/>
          </p:nvPr>
        </p:nvSpPr>
        <p:spPr>
          <a:xfrm>
            <a:off x="0" y="1789411"/>
            <a:ext cx="4572000" cy="3279179"/>
          </a:xfrm>
        </p:spPr>
        <p:txBody>
          <a:bodyPr>
            <a:noAutofit/>
          </a:bodyPr>
          <a:lstStyle/>
          <a:p>
            <a:r>
              <a:rPr lang="it-IT" sz="1800" dirty="0"/>
              <a:t>Il VDM (</a:t>
            </a:r>
            <a:r>
              <a:rPr lang="it-IT" sz="1800" dirty="0" err="1"/>
              <a:t>Veridical</a:t>
            </a:r>
            <a:r>
              <a:rPr lang="it-IT" sz="1800" dirty="0"/>
              <a:t> </a:t>
            </a:r>
            <a:r>
              <a:rPr lang="it-IT" sz="1800" dirty="0" err="1"/>
              <a:t>Decision</a:t>
            </a:r>
            <a:r>
              <a:rPr lang="it-IT" sz="1800" dirty="0"/>
              <a:t> </a:t>
            </a:r>
            <a:r>
              <a:rPr lang="it-IT" sz="1800" dirty="0" err="1"/>
              <a:t>Making</a:t>
            </a:r>
            <a:r>
              <a:rPr lang="it-IT" sz="1800" dirty="0"/>
              <a:t>) è proprio di quelle situazioni in cui vi è di certo una soluzione vera e tutte le altre sono false. </a:t>
            </a:r>
          </a:p>
          <a:p>
            <a:r>
              <a:rPr lang="it-IT" sz="1800" dirty="0"/>
              <a:t>Il VDM presuppone che vengano presentati agli studenti compiti deterministici: di fronte a un compito di questo tipo sono chiamato ad operare secondo algoritmi che mi hanno fatto precedentemente apprendere. Il sapere che si promuove è procedurale. </a:t>
            </a:r>
            <a:br>
              <a:rPr lang="it-IT" sz="1800" dirty="0"/>
            </a:br>
            <a:r>
              <a:rPr lang="it-IT" sz="1800" dirty="0"/>
              <a:t> </a:t>
            </a:r>
          </a:p>
        </p:txBody>
      </p:sp>
      <p:sp>
        <p:nvSpPr>
          <p:cNvPr id="12" name="Segnaposto testo 11"/>
          <p:cNvSpPr>
            <a:spLocks noGrp="1"/>
          </p:cNvSpPr>
          <p:nvPr>
            <p:ph type="body" sz="quarter" idx="3"/>
          </p:nvPr>
        </p:nvSpPr>
        <p:spPr>
          <a:xfrm>
            <a:off x="4645025" y="1417638"/>
            <a:ext cx="4041775" cy="371773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it-IT" dirty="0">
                <a:solidFill>
                  <a:srgbClr val="FF0000"/>
                </a:solidFill>
              </a:rPr>
              <a:t>ADM</a:t>
            </a:r>
          </a:p>
        </p:txBody>
      </p:sp>
      <p:sp>
        <p:nvSpPr>
          <p:cNvPr id="13" name="Segnaposto contenuto 12"/>
          <p:cNvSpPr>
            <a:spLocks noGrp="1"/>
          </p:cNvSpPr>
          <p:nvPr>
            <p:ph sz="quarter" idx="4"/>
          </p:nvPr>
        </p:nvSpPr>
        <p:spPr>
          <a:xfrm>
            <a:off x="4572000" y="1721150"/>
            <a:ext cx="4198513" cy="3650952"/>
          </a:xfrm>
        </p:spPr>
        <p:txBody>
          <a:bodyPr>
            <a:noAutofit/>
          </a:bodyPr>
          <a:lstStyle/>
          <a:p>
            <a:r>
              <a:rPr lang="it-IT" sz="1800" dirty="0"/>
              <a:t>L'ADM (</a:t>
            </a:r>
            <a:r>
              <a:rPr lang="it-IT" sz="1800" dirty="0" err="1"/>
              <a:t>Adaptive</a:t>
            </a:r>
            <a:r>
              <a:rPr lang="it-IT" sz="1800" dirty="0"/>
              <a:t> </a:t>
            </a:r>
            <a:r>
              <a:rPr lang="it-IT" sz="1800" dirty="0" err="1"/>
              <a:t>Decision</a:t>
            </a:r>
            <a:r>
              <a:rPr lang="it-IT" sz="1800" dirty="0"/>
              <a:t> </a:t>
            </a:r>
            <a:r>
              <a:rPr lang="it-IT" sz="1800" dirty="0" err="1"/>
              <a:t>Making</a:t>
            </a:r>
            <a:r>
              <a:rPr lang="it-IT" sz="1800" dirty="0"/>
              <a:t>) consiste nel mettere a punto una strategia di soluzione per un problema che di per sé non ne prevede una certa.</a:t>
            </a:r>
          </a:p>
          <a:p>
            <a:r>
              <a:rPr lang="it-IT" sz="1800" dirty="0"/>
              <a:t>L'ADM chiede che i problemi presentati siano complessi e ambigui: in questo caso non basta applicare, viene richiesto di immaginare soluzioni possibili, confrontarle tra loro, valutarne l'efficacia, esercitare la propria libertà di scelta nell'orientarsi su una piuttosto che sull'altra. 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336645" y="5679979"/>
            <a:ext cx="8616760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endParaRPr lang="it-IT" sz="1350" b="1" dirty="0"/>
          </a:p>
          <a:p>
            <a:pPr algn="ctr"/>
            <a:endParaRPr lang="it-IT" sz="1350" b="1" dirty="0"/>
          </a:p>
          <a:p>
            <a:pPr algn="ctr"/>
            <a:r>
              <a:rPr lang="it-IT" sz="1350" b="1" dirty="0"/>
              <a:t>Ora, mentre la vita quotidiana è normalmente basata sull'ADM, curiosamente il nostro sistema educativo è improntato quasi esclusivamente al VDM.</a:t>
            </a:r>
          </a:p>
        </p:txBody>
      </p:sp>
    </p:spTree>
    <p:extLst>
      <p:ext uri="{BB962C8B-B14F-4D97-AF65-F5344CB8AC3E}">
        <p14:creationId xmlns:p14="http://schemas.microsoft.com/office/powerpoint/2010/main" val="16540642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8100392" cy="1570186"/>
          </a:xfrm>
        </p:spPr>
        <p:txBody>
          <a:bodyPr>
            <a:normAutofit fontScale="90000"/>
          </a:bodyPr>
          <a:lstStyle/>
          <a:p>
            <a:r>
              <a:rPr lang="it-IT" dirty="0">
                <a:solidFill>
                  <a:srgbClr val="FF0000"/>
                </a:solidFill>
              </a:rPr>
              <a:t>Approcci teorici alla spiegazione dell’apprendimento e del controllo motorio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43608" y="2057400"/>
            <a:ext cx="8100392" cy="4800600"/>
          </a:xfrm>
        </p:spPr>
        <p:txBody>
          <a:bodyPr>
            <a:normAutofit fontScale="92500" lnSpcReduction="10000"/>
          </a:bodyPr>
          <a:lstStyle/>
          <a:p>
            <a:r>
              <a:rPr lang="it-IT" dirty="0">
                <a:solidFill>
                  <a:srgbClr val="FF0000"/>
                </a:solidFill>
              </a:rPr>
              <a:t>Approccio cognitivista</a:t>
            </a:r>
          </a:p>
          <a:p>
            <a:pPr>
              <a:buNone/>
            </a:pPr>
            <a:r>
              <a:rPr lang="it-IT" dirty="0"/>
              <a:t>Fa riferimento a meccanismi centralizzati di elaborazione delle informazioni (programma motorio e schemi), enfatizza il ruolo della memoria nell’attribuzione del significato(teoria dello schema)</a:t>
            </a:r>
          </a:p>
          <a:p>
            <a:r>
              <a:rPr lang="it-IT" dirty="0">
                <a:solidFill>
                  <a:srgbClr val="FF0000"/>
                </a:solidFill>
              </a:rPr>
              <a:t>Approccio dinamico e/o ecologico</a:t>
            </a:r>
          </a:p>
          <a:p>
            <a:pPr>
              <a:buNone/>
            </a:pPr>
            <a:r>
              <a:rPr lang="it-IT" dirty="0"/>
              <a:t>Considera la complessa interazione tra individuo e ambiente, tra compito e situazione dettata dall’ambiente (teoria dei sistemi dinamici)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L’approccio dell’imparare facendo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89D7C07E-5B57-4922-A9E2-6319D7595052}"/>
              </a:ext>
            </a:extLst>
          </p:cNvPr>
          <p:cNvSpPr txBox="1"/>
          <p:nvPr/>
        </p:nvSpPr>
        <p:spPr>
          <a:xfrm>
            <a:off x="323529" y="1988840"/>
            <a:ext cx="856895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Tale approccio, in linea con la teoria dei sistemi dinamici e quella dell’EAS, ritiene necessario far leva sugli aspetti cognitivi dell’abilità del risolvere problemi e prendere decisioni tipico dell’attività motoria sportiva.</a:t>
            </a:r>
          </a:p>
          <a:p>
            <a:pPr algn="just"/>
            <a:r>
              <a:rPr lang="it-IT" dirty="0">
                <a:latin typeface="Calibri" panose="020F0502020204030204" pitchFamily="34" charset="0"/>
              </a:rPr>
              <a:t>La metodologia didattica seguita è quella del </a:t>
            </a:r>
            <a:r>
              <a:rPr lang="it-IT" b="1" dirty="0">
                <a:latin typeface="Calibri" panose="020F0502020204030204" pitchFamily="34" charset="0"/>
              </a:rPr>
              <a:t>“Learning by </a:t>
            </a:r>
            <a:r>
              <a:rPr lang="it-IT" b="1" dirty="0" err="1">
                <a:latin typeface="Calibri" panose="020F0502020204030204" pitchFamily="34" charset="0"/>
              </a:rPr>
              <a:t>doing</a:t>
            </a:r>
            <a:r>
              <a:rPr lang="it-IT" b="1" dirty="0">
                <a:latin typeface="Calibri" panose="020F0502020204030204" pitchFamily="34" charset="0"/>
              </a:rPr>
              <a:t>” </a:t>
            </a:r>
            <a:r>
              <a:rPr lang="it-IT" dirty="0">
                <a:latin typeface="Calibri" panose="020F0502020204030204" pitchFamily="34" charset="0"/>
              </a:rPr>
              <a:t>apprendimento attraverso il fare, attraverso l’operare, attraverso le azioni.</a:t>
            </a:r>
          </a:p>
          <a:p>
            <a:pPr algn="just"/>
            <a:r>
              <a:rPr lang="it-IT" dirty="0">
                <a:latin typeface="Calibri" panose="020F0502020204030204" pitchFamily="34" charset="0"/>
              </a:rPr>
              <a:t> Secondo questa metodologia - innovativa e particolarmente efficace - gli obiettivi di apprendimento si configurano sotto forma di </a:t>
            </a:r>
            <a:r>
              <a:rPr lang="it-IT" b="1" dirty="0">
                <a:latin typeface="Calibri" panose="020F0502020204030204" pitchFamily="34" charset="0"/>
              </a:rPr>
              <a:t>“sapere come fare a”</a:t>
            </a:r>
            <a:r>
              <a:rPr lang="it-IT" dirty="0">
                <a:latin typeface="Calibri" panose="020F0502020204030204" pitchFamily="34" charset="0"/>
              </a:rPr>
              <a:t>, piuttosto che di “conoscere che”; infatti in questo modo il soggetto prende coscienza del perché è necessario conoscere qualcosa e come una certa conoscenza può essere utilizzata.</a:t>
            </a:r>
          </a:p>
          <a:p>
            <a:pPr algn="just"/>
            <a:r>
              <a:rPr lang="it-IT" dirty="0">
                <a:latin typeface="Calibri" panose="020F0502020204030204" pitchFamily="34" charset="0"/>
              </a:rPr>
              <a:t>Consiste nel </a:t>
            </a:r>
            <a:r>
              <a:rPr lang="it-IT" b="1" dirty="0">
                <a:latin typeface="Calibri" panose="020F0502020204030204" pitchFamily="34" charset="0"/>
              </a:rPr>
              <a:t>costruire situazioni possibilmente ludiche </a:t>
            </a:r>
            <a:r>
              <a:rPr lang="it-IT" dirty="0">
                <a:latin typeface="Calibri" panose="020F0502020204030204" pitchFamily="34" charset="0"/>
              </a:rPr>
              <a:t>per le quali il soggetto stesso che impara trova strategie e modalità di soluzione facendo ricorso alle sue capacità ed abilità </a:t>
            </a:r>
          </a:p>
          <a:p>
            <a:pPr algn="just"/>
            <a:r>
              <a:rPr lang="it-IT" dirty="0">
                <a:latin typeface="Calibri" panose="020F0502020204030204" pitchFamily="34" charset="0"/>
              </a:rPr>
              <a:t>In questo modo, l’apprendimento delle abilità motorie e sportive  è facilitato da un metodo che potremmo sintetizzare in: </a:t>
            </a:r>
            <a:r>
              <a:rPr lang="it-IT" b="1" dirty="0">
                <a:latin typeface="Calibri" panose="020F0502020204030204" pitchFamily="34" charset="0"/>
              </a:rPr>
              <a:t>SPERIMENTO – GIOCO – APPRENDO.</a:t>
            </a:r>
          </a:p>
          <a:p>
            <a:pPr algn="just"/>
            <a:endParaRPr lang="it-IT" b="1" dirty="0">
              <a:latin typeface="Calibri" panose="020F0502020204030204" pitchFamily="34" charset="0"/>
            </a:endParaRPr>
          </a:p>
          <a:p>
            <a:pPr algn="just"/>
            <a:r>
              <a:rPr lang="it-IT" sz="2400" b="1" dirty="0" err="1">
                <a:latin typeface="Calibri" panose="020F0502020204030204" pitchFamily="34" charset="0"/>
              </a:rPr>
              <a:t>Problem</a:t>
            </a:r>
            <a:r>
              <a:rPr lang="it-IT" sz="2400" b="1" dirty="0">
                <a:latin typeface="Calibri" panose="020F0502020204030204" pitchFamily="34" charset="0"/>
              </a:rPr>
              <a:t> solving         </a:t>
            </a:r>
            <a:r>
              <a:rPr lang="it-IT" sz="2400" b="1" dirty="0" err="1">
                <a:latin typeface="Calibri" panose="020F0502020204030204" pitchFamily="34" charset="0"/>
              </a:rPr>
              <a:t>Learningby</a:t>
            </a:r>
            <a:r>
              <a:rPr lang="it-IT" sz="2400" b="1" dirty="0">
                <a:latin typeface="Calibri" panose="020F0502020204030204" pitchFamily="34" charset="0"/>
              </a:rPr>
              <a:t> </a:t>
            </a:r>
            <a:r>
              <a:rPr lang="it-IT" sz="2400" b="1" dirty="0" err="1">
                <a:latin typeface="Calibri" panose="020F0502020204030204" pitchFamily="34" charset="0"/>
              </a:rPr>
              <a:t>doing</a:t>
            </a:r>
            <a:r>
              <a:rPr lang="it-IT" sz="2400" b="1" dirty="0">
                <a:latin typeface="Calibri" panose="020F0502020204030204" pitchFamily="34" charset="0"/>
              </a:rPr>
              <a:t>      </a:t>
            </a:r>
            <a:r>
              <a:rPr lang="it-IT" sz="2400" b="1" dirty="0" err="1">
                <a:latin typeface="Calibri" panose="020F0502020204030204" pitchFamily="34" charset="0"/>
              </a:rPr>
              <a:t>Reflective</a:t>
            </a:r>
            <a:r>
              <a:rPr lang="it-IT" sz="2400" b="1" dirty="0">
                <a:latin typeface="Calibri" panose="020F0502020204030204" pitchFamily="34" charset="0"/>
              </a:rPr>
              <a:t> learning</a:t>
            </a:r>
            <a:endParaRPr lang="it-IT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DC38F9-0B7C-43BD-A95C-030A22F0A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dirty="0"/>
              <a:t>bibliografia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2807788-8677-4CAE-9F09-B802536F3096}"/>
              </a:ext>
            </a:extLst>
          </p:cNvPr>
          <p:cNvSpPr txBox="1"/>
          <p:nvPr/>
        </p:nvSpPr>
        <p:spPr>
          <a:xfrm>
            <a:off x="0" y="1916832"/>
            <a:ext cx="92525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Puddu G.F</a:t>
            </a:r>
            <a:r>
              <a:rPr lang="it-IT" dirty="0"/>
              <a:t>.  Lezione sulla didattica EAS , 208</a:t>
            </a:r>
          </a:p>
          <a:p>
            <a:r>
              <a:rPr lang="it-IT" b="1" dirty="0"/>
              <a:t>Rivoltella P.C</a:t>
            </a:r>
            <a:r>
              <a:rPr lang="it-IT" dirty="0"/>
              <a:t>. La previsione. Neuroscienze, apprendimento, didattica, La Scuola, 2014</a:t>
            </a:r>
          </a:p>
          <a:p>
            <a:r>
              <a:rPr lang="it-IT" b="1" dirty="0"/>
              <a:t>Goldberg E.  </a:t>
            </a:r>
            <a:r>
              <a:rPr lang="it-IT" dirty="0"/>
              <a:t>La vita creativa del cervello. Le neuroscienze nell’era dell’innovazione, Ponte alle           </a:t>
            </a:r>
          </a:p>
          <a:p>
            <a:r>
              <a:rPr lang="it-IT" dirty="0"/>
              <a:t>                                                                                                      Grazie, 2019</a:t>
            </a:r>
          </a:p>
          <a:p>
            <a:r>
              <a:rPr lang="it-IT" b="1" dirty="0"/>
              <a:t>Goldberg E </a:t>
            </a:r>
            <a:r>
              <a:rPr lang="it-IT" dirty="0"/>
              <a:t>La sinfonia del cervello, Ponte alle Grazie, 2010</a:t>
            </a:r>
          </a:p>
          <a:p>
            <a:r>
              <a:rPr lang="it-IT" b="1" dirty="0" err="1"/>
              <a:t>Berthoz</a:t>
            </a:r>
            <a:r>
              <a:rPr lang="it-IT" b="1" dirty="0"/>
              <a:t> A</a:t>
            </a:r>
            <a:r>
              <a:rPr lang="it-IT" dirty="0"/>
              <a:t>. La </a:t>
            </a:r>
            <a:r>
              <a:rPr lang="it-IT" dirty="0" err="1"/>
              <a:t>semplissità</a:t>
            </a:r>
            <a:r>
              <a:rPr lang="it-IT" dirty="0"/>
              <a:t>, Brossura, 2019</a:t>
            </a:r>
          </a:p>
          <a:p>
            <a:r>
              <a:rPr lang="it-IT" b="1" dirty="0" err="1"/>
              <a:t>Berthoz</a:t>
            </a:r>
            <a:r>
              <a:rPr lang="it-IT" b="1" dirty="0"/>
              <a:t> A</a:t>
            </a:r>
            <a:r>
              <a:rPr lang="it-IT" dirty="0"/>
              <a:t>. La vicarianza. Il nostro cervello creatore di mondi, collana Le Scienze, 2015         </a:t>
            </a:r>
          </a:p>
          <a:p>
            <a:r>
              <a:rPr lang="it-IT" dirty="0"/>
              <a:t>                                                                                                     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21779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180528" y="274638"/>
            <a:ext cx="8867328" cy="1143000"/>
          </a:xfrm>
        </p:spPr>
        <p:txBody>
          <a:bodyPr>
            <a:normAutofit fontScale="90000"/>
          </a:bodyPr>
          <a:lstStyle/>
          <a:p>
            <a:r>
              <a:rPr lang="it-IT" dirty="0">
                <a:solidFill>
                  <a:srgbClr val="FF0000"/>
                </a:solidFill>
              </a:rPr>
              <a:t>Perché ci occupiamo di abilità motorie?????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dirty="0"/>
              <a:t>Perché vogliamo interessarci dell’</a:t>
            </a:r>
            <a:r>
              <a:rPr lang="it-IT" dirty="0">
                <a:solidFill>
                  <a:srgbClr val="FF0000"/>
                </a:solidFill>
              </a:rPr>
              <a:t>apprendimento</a:t>
            </a:r>
          </a:p>
          <a:p>
            <a:r>
              <a:rPr lang="it-IT" dirty="0"/>
              <a:t>Prima impariamo poi controlliamo; l’allenamento avviene con la pratica variabile di quello che abbiamo imparato </a:t>
            </a:r>
          </a:p>
          <a:p>
            <a:r>
              <a:rPr lang="it-IT" dirty="0"/>
              <a:t>Perché </a:t>
            </a:r>
            <a:r>
              <a:rPr lang="it-IT" dirty="0">
                <a:solidFill>
                  <a:srgbClr val="FF0000"/>
                </a:solidFill>
              </a:rPr>
              <a:t>le abilità si imparano </a:t>
            </a:r>
            <a:r>
              <a:rPr lang="it-IT" dirty="0"/>
              <a:t>le </a:t>
            </a:r>
            <a:r>
              <a:rPr lang="it-IT" dirty="0">
                <a:solidFill>
                  <a:srgbClr val="FF0000"/>
                </a:solidFill>
              </a:rPr>
              <a:t>capacità si sviluppano e si allenano</a:t>
            </a:r>
          </a:p>
          <a:p>
            <a:r>
              <a:rPr lang="it-IT" dirty="0"/>
              <a:t>Le capacità possiamo valutarle con un processo inferenziale (non le possiamo osservare direttamente nell’azione, ma deduciamo che se un soggetto agisce in un certo modo queste siano presente e ad un certo livello) </a:t>
            </a:r>
          </a:p>
          <a:p>
            <a:r>
              <a:rPr lang="it-IT" dirty="0"/>
              <a:t>Perché possiamo osservare direttamente solo le azioni motorie e, in particolare</a:t>
            </a:r>
            <a:r>
              <a:rPr lang="it-IT" dirty="0">
                <a:solidFill>
                  <a:srgbClr val="FF0000"/>
                </a:solidFill>
              </a:rPr>
              <a:t> come </a:t>
            </a:r>
            <a:r>
              <a:rPr lang="it-IT" dirty="0"/>
              <a:t>avviene l’esecuzione</a:t>
            </a:r>
          </a:p>
          <a:p>
            <a:r>
              <a:rPr lang="it-IT" dirty="0"/>
              <a:t>Perché le abilità sono sempre finalizzate e quindi dipendono dagli obiettivi e/o dalle situazioni per cui e/o nelle quali si svolgono</a:t>
            </a:r>
          </a:p>
          <a:p>
            <a:r>
              <a:rPr lang="it-IT" dirty="0"/>
              <a:t>Perché dobbiamo introdurre il concetto di </a:t>
            </a:r>
            <a:r>
              <a:rPr lang="it-IT" dirty="0">
                <a:solidFill>
                  <a:srgbClr val="FF0000"/>
                </a:solidFill>
              </a:rPr>
              <a:t>prestazione</a:t>
            </a:r>
            <a:r>
              <a:rPr lang="it-IT" dirty="0"/>
              <a:t> più facilmente osservabile e valutabile</a:t>
            </a: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3D8DA366-C080-40F8-99CB-94EA837E13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0"/>
            <a:ext cx="1763688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19256" cy="3168352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Che cosa sono le abilità motorie e in quale rapporto stanno con “l’imparare e l’insegnare”????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FB2AA34B-D38B-4E54-A25B-A1220FB0B0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0"/>
            <a:ext cx="1763688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3EAA83-106E-43F8-921D-EED25D03D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it-IT" b="1" dirty="0">
                <a:latin typeface="Calibri" pitchFamily="34" charset="0"/>
              </a:rPr>
            </a:br>
            <a:r>
              <a:rPr lang="it-IT" dirty="0">
                <a:solidFill>
                  <a:srgbClr val="FF0000"/>
                </a:solidFill>
              </a:rPr>
              <a:t>Abilità motorie</a:t>
            </a:r>
            <a:br>
              <a:rPr lang="it-IT" dirty="0">
                <a:solidFill>
                  <a:srgbClr val="FF0000"/>
                </a:solidFill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23D30D1-16FB-476B-B823-4F33786BF3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endParaRPr lang="it-IT" sz="4600" dirty="0">
              <a:solidFill>
                <a:srgbClr val="FF0000"/>
              </a:solidFill>
            </a:endParaRPr>
          </a:p>
          <a:p>
            <a:pPr marL="0" algn="ctr"/>
            <a:r>
              <a:rPr lang="it-IT" dirty="0">
                <a:solidFill>
                  <a:schemeClr val="tx2">
                    <a:lumMod val="75000"/>
                  </a:schemeClr>
                </a:solidFill>
              </a:rPr>
              <a:t>Le </a:t>
            </a:r>
            <a:r>
              <a:rPr lang="it-IT" b="1" dirty="0">
                <a:solidFill>
                  <a:srgbClr val="FF0000"/>
                </a:solidFill>
              </a:rPr>
              <a:t>abilità motorie, </a:t>
            </a:r>
            <a:r>
              <a:rPr lang="it-IT" dirty="0">
                <a:solidFill>
                  <a:schemeClr val="tx1"/>
                </a:solidFill>
              </a:rPr>
              <a:t>in generale</a:t>
            </a:r>
            <a:r>
              <a:rPr lang="it-IT" b="1" dirty="0">
                <a:solidFill>
                  <a:schemeClr val="tx1"/>
                </a:solidFill>
              </a:rPr>
              <a:t>,</a:t>
            </a:r>
            <a:r>
              <a:rPr lang="it-IT" dirty="0">
                <a:solidFill>
                  <a:schemeClr val="tx1"/>
                </a:solidFill>
              </a:rPr>
              <a:t> sono </a:t>
            </a:r>
            <a:r>
              <a:rPr lang="it-IT" dirty="0">
                <a:solidFill>
                  <a:schemeClr val="tx2">
                    <a:lumMod val="75000"/>
                  </a:schemeClr>
                </a:solidFill>
              </a:rPr>
              <a:t>le forme più evolute ed anche “usuali” del movimento, che sono coinvolte in tutte le attività dell’uomo in maniera diversificata.</a:t>
            </a:r>
          </a:p>
          <a:p>
            <a:pPr marL="0" algn="ctr"/>
            <a:r>
              <a:rPr lang="it-IT" dirty="0">
                <a:solidFill>
                  <a:schemeClr val="tx2">
                    <a:lumMod val="75000"/>
                  </a:schemeClr>
                </a:solidFill>
              </a:rPr>
              <a:t>Sono le azioni che l’individuo</a:t>
            </a:r>
            <a:r>
              <a:rPr lang="it-IT" dirty="0">
                <a:solidFill>
                  <a:srgbClr val="FF0000"/>
                </a:solidFill>
              </a:rPr>
              <a:t> impara </a:t>
            </a:r>
            <a:r>
              <a:rPr lang="it-IT" dirty="0">
                <a:solidFill>
                  <a:schemeClr val="tx2">
                    <a:lumMod val="75000"/>
                  </a:schemeClr>
                </a:solidFill>
              </a:rPr>
              <a:t>a compiere per adattare il proprio comportamento a specifici problemi esperienziali.</a:t>
            </a:r>
          </a:p>
          <a:p>
            <a:pPr marL="0" algn="ctr"/>
            <a:endParaRPr lang="it-IT" dirty="0">
              <a:solidFill>
                <a:schemeClr val="tx2">
                  <a:lumMod val="75000"/>
                </a:schemeClr>
              </a:solidFill>
            </a:endParaRPr>
          </a:p>
          <a:p>
            <a:pPr marL="0" algn="ctr"/>
            <a:r>
              <a:rPr lang="it-IT" dirty="0">
                <a:solidFill>
                  <a:schemeClr val="tx2">
                    <a:lumMod val="75000"/>
                  </a:schemeClr>
                </a:solidFill>
              </a:rPr>
              <a:t>Possono essere definite come </a:t>
            </a:r>
            <a:r>
              <a:rPr lang="it-IT" dirty="0">
                <a:solidFill>
                  <a:srgbClr val="FF0000"/>
                </a:solidFill>
              </a:rPr>
              <a:t>azioni automatizzate </a:t>
            </a:r>
            <a:r>
              <a:rPr lang="it-IT" dirty="0">
                <a:solidFill>
                  <a:schemeClr val="tx2">
                    <a:lumMod val="75000"/>
                  </a:schemeClr>
                </a:solidFill>
              </a:rPr>
              <a:t>che consentono di conseguire , in modo stabile nel tempo,uno o più obiettivi di prestazione in tempi ottimali, con massime possibilità di riuscita e minimi dispendi di energia  mentale e fisica</a:t>
            </a:r>
          </a:p>
          <a:p>
            <a:pPr marL="0" algn="ctr"/>
            <a:r>
              <a:rPr lang="it-IT" dirty="0">
                <a:solidFill>
                  <a:schemeClr val="tx2">
                    <a:lumMod val="75000"/>
                  </a:schemeClr>
                </a:solidFill>
              </a:rPr>
              <a:t>Le </a:t>
            </a:r>
            <a:r>
              <a:rPr lang="it-IT" dirty="0">
                <a:solidFill>
                  <a:srgbClr val="FF0000"/>
                </a:solidFill>
              </a:rPr>
              <a:t>tecniche sportive </a:t>
            </a:r>
            <a:r>
              <a:rPr lang="it-IT" dirty="0">
                <a:solidFill>
                  <a:schemeClr val="tx2">
                    <a:lumMod val="75000"/>
                  </a:schemeClr>
                </a:solidFill>
              </a:rPr>
              <a:t>sono abilità motorie automatizzate e come tali soggette ad</a:t>
            </a:r>
            <a:r>
              <a:rPr lang="it-IT" dirty="0">
                <a:solidFill>
                  <a:srgbClr val="FF0000"/>
                </a:solidFill>
              </a:rPr>
              <a:t> apprendimento</a:t>
            </a:r>
          </a:p>
          <a:p>
            <a:pPr marL="0" algn="ctr"/>
            <a:endParaRPr lang="it-IT" dirty="0">
              <a:solidFill>
                <a:schemeClr val="tx2">
                  <a:lumMod val="75000"/>
                </a:schemeClr>
              </a:solidFill>
            </a:endParaRPr>
          </a:p>
          <a:p>
            <a:pPr marL="0" algn="ctr"/>
            <a:endParaRPr lang="it-IT" dirty="0">
              <a:solidFill>
                <a:schemeClr val="tx2">
                  <a:lumMod val="75000"/>
                </a:schemeClr>
              </a:solidFill>
            </a:endParaRPr>
          </a:p>
          <a:p>
            <a:endParaRPr lang="it-IT" dirty="0"/>
          </a:p>
          <a:p>
            <a:pPr algn="ctr">
              <a:buNone/>
            </a:pPr>
            <a:endParaRPr lang="it-IT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94EBAAA4-BE1B-4FA9-BF5F-92BFB60C3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http://liguria.coni/scuola-regionale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019A612-5C0C-4A74-A90D-90319A1E8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EE8F2A-08FB-4D5F-98BC-763FF913A820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4A6E38BA-0544-4248-8808-2BFD1B781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312" y="0"/>
            <a:ext cx="1763688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80240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Abilità motorie di base</a:t>
            </a:r>
            <a:br>
              <a:rPr lang="it-IT" altLang="it-IT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it-IT" altLang="it-IT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detti anche schemi motori di base</a:t>
            </a:r>
            <a:br>
              <a:rPr lang="it-IT" altLang="it-I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altLang="it-IT" b="1" dirty="0">
                <a:latin typeface="Times New Roman" pitchFamily="18" charset="0"/>
                <a:cs typeface="Times New Roman" pitchFamily="18" charset="0"/>
              </a:rPr>
              <a:t>Sono le unità di base del movimento (</a:t>
            </a:r>
            <a:r>
              <a:rPr lang="it-IT" altLang="it-IT" i="1" dirty="0">
                <a:latin typeface="Times New Roman" pitchFamily="18" charset="0"/>
                <a:cs typeface="Times New Roman" pitchFamily="18" charset="0"/>
              </a:rPr>
              <a:t>camminare, correre, saltare, afferrare, lanciare, calciare,rotolare, strisciare, arrampicarsi, colpire; flettere, piegare, estendere,ruotare...)  che</a:t>
            </a:r>
            <a:r>
              <a:rPr lang="it-IT" altLang="it-IT" b="1" dirty="0">
                <a:latin typeface="Times New Roman" pitchFamily="18" charset="0"/>
                <a:cs typeface="Times New Roman" pitchFamily="18" charset="0"/>
              </a:rPr>
              <a:t> si affinano e divengono più efficienti ed efficaci attraverso le opportunità offerte dall'ambiente per esercitarle </a:t>
            </a:r>
            <a:r>
              <a:rPr lang="it-IT" altLang="it-IT" dirty="0">
                <a:latin typeface="Times New Roman" pitchFamily="18" charset="0"/>
                <a:cs typeface="Times New Roman" pitchFamily="18" charset="0"/>
              </a:rPr>
              <a:t>attraverso</a:t>
            </a:r>
            <a:r>
              <a:rPr lang="it-IT" altLang="it-IT" i="1" dirty="0">
                <a:latin typeface="Times New Roman" pitchFamily="18" charset="0"/>
                <a:cs typeface="Times New Roman" pitchFamily="18" charset="0"/>
              </a:rPr>
              <a:t> l’esperienza quotidiana  e situazioni organizzate di apprendimento:</a:t>
            </a:r>
            <a:endParaRPr lang="it-IT" altLang="it-IT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it-IT" altLang="it-IT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it-IT" altLang="it-IT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it-IT" altLang="it-IT" b="1" dirty="0">
                <a:latin typeface="Times New Roman" pitchFamily="18" charset="0"/>
                <a:cs typeface="Times New Roman" pitchFamily="18" charset="0"/>
              </a:rPr>
              <a:t>Di base perché appaiono per prime nelle fasi iniziali della crescita, affinandosi  e diventando più efficienti ed efficaci durante la vita, fino all'età adulta formando il patrimonio originario individuale</a:t>
            </a:r>
            <a:r>
              <a:rPr lang="it-IT" altLang="it-IT" sz="28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it-IT" altLang="it-IT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it-IT" dirty="0"/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4A6E38BA-0544-4248-8808-2BFD1B781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0"/>
            <a:ext cx="1763688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19305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Apprendimento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it-IT" altLang="it-IT" dirty="0">
                <a:latin typeface="Times New Roman" pitchFamily="18" charset="0"/>
                <a:cs typeface="Times New Roman" pitchFamily="18" charset="0"/>
              </a:rPr>
              <a:t>L’</a:t>
            </a:r>
            <a:r>
              <a:rPr lang="it-IT" alt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apprendimento</a:t>
            </a:r>
            <a:r>
              <a:rPr lang="it-IT" altLang="it-IT" dirty="0">
                <a:latin typeface="Times New Roman" pitchFamily="18" charset="0"/>
                <a:cs typeface="Times New Roman" pitchFamily="18" charset="0"/>
              </a:rPr>
              <a:t> è un </a:t>
            </a:r>
            <a:r>
              <a:rPr lang="it-IT" altLang="it-IT" b="1" dirty="0">
                <a:latin typeface="Times New Roman" pitchFamily="18" charset="0"/>
                <a:cs typeface="Times New Roman" pitchFamily="18" charset="0"/>
              </a:rPr>
              <a:t>insieme di processi </a:t>
            </a:r>
            <a:r>
              <a:rPr lang="it-IT" altLang="it-IT" dirty="0">
                <a:latin typeface="Times New Roman" pitchFamily="18" charset="0"/>
                <a:cs typeface="Times New Roman" pitchFamily="18" charset="0"/>
              </a:rPr>
              <a:t>(tra i quali l’assunzione delle informazione, l’elaborazione delle stesse, l’attribuzione di </a:t>
            </a:r>
            <a:r>
              <a:rPr lang="it-IT" altLang="it-IT" dirty="0" err="1">
                <a:latin typeface="Times New Roman" pitchFamily="18" charset="0"/>
                <a:cs typeface="Times New Roman" pitchFamily="18" charset="0"/>
              </a:rPr>
              <a:t>significato…</a:t>
            </a:r>
            <a:r>
              <a:rPr lang="it-IT" altLang="it-IT" dirty="0">
                <a:latin typeface="Times New Roman" pitchFamily="18" charset="0"/>
                <a:cs typeface="Times New Roman" pitchFamily="18" charset="0"/>
              </a:rPr>
              <a:t>) associati con l’esercizio e l</a:t>
            </a:r>
            <a:r>
              <a:rPr lang="it-IT" altLang="it-IT" b="1" dirty="0">
                <a:latin typeface="Times New Roman" pitchFamily="18" charset="0"/>
                <a:cs typeface="Times New Roman" pitchFamily="18" charset="0"/>
              </a:rPr>
              <a:t>’esperienza</a:t>
            </a:r>
            <a:r>
              <a:rPr lang="it-IT" altLang="it-IT" dirty="0">
                <a:latin typeface="Times New Roman" pitchFamily="18" charset="0"/>
                <a:cs typeface="Times New Roman" pitchFamily="18" charset="0"/>
              </a:rPr>
              <a:t> che nell’attività motoria determinano un cambiamento relativamente permanente nella prestazione o nelle potenzialità di comportamento</a:t>
            </a:r>
          </a:p>
          <a:p>
            <a:pPr>
              <a:buNone/>
            </a:pPr>
            <a:r>
              <a:rPr lang="it-IT" altLang="it-IT" dirty="0">
                <a:latin typeface="Times New Roman" pitchFamily="18" charset="0"/>
                <a:cs typeface="Times New Roman" pitchFamily="18" charset="0"/>
              </a:rPr>
              <a:t>Poiché è un processo interno alla persona non può essere osservato direttamente (la ricerca sta facendo passi da gigante), ma viene inferito in base ai cambiamenti del comportamento osservabili, cioè la </a:t>
            </a:r>
            <a:r>
              <a:rPr lang="it-IT" altLang="it-IT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prestazione</a:t>
            </a:r>
          </a:p>
          <a:p>
            <a:pPr>
              <a:buNone/>
            </a:pPr>
            <a:endParaRPr lang="it-IT" dirty="0"/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4A6E38BA-0544-4248-8808-2BFD1B781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312" y="0"/>
            <a:ext cx="1763688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FF0000"/>
                </a:solidFill>
              </a:rPr>
              <a:t>Apprendimento significativo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«Un apprendimento è significativo quando consente di </a:t>
            </a:r>
            <a:r>
              <a:rPr lang="it-IT" sz="2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prevedere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 comportamento dei fenomeni e delle persone e in questo modo traduce in </a:t>
            </a:r>
            <a:r>
              <a:rPr lang="it-IT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atto il senso dell’agire competente»</a:t>
            </a:r>
          </a:p>
          <a:p>
            <a:pPr marL="0" indent="0">
              <a:buNone/>
            </a:pPr>
            <a:r>
              <a:rPr lang="it-IT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 contrario</a:t>
            </a:r>
          </a:p>
          <a:p>
            <a:pPr marL="0" indent="0">
              <a:buNone/>
            </a:pPr>
            <a:endParaRPr lang="it-IT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«L’apprendimento è superficiale quando non prevede appropriazione del contenuto»</a:t>
            </a:r>
          </a:p>
        </p:txBody>
      </p:sp>
      <p:sp>
        <p:nvSpPr>
          <p:cNvPr id="7" name="Segnaposto contenuto 6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«In linea con le teorie dell’</a:t>
            </a:r>
            <a:r>
              <a:rPr lang="it-IT" sz="20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embodiment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alla base dell’EAS (episodio apprendimento situato) sta la consapevolezza didattica che più la conoscenza è contestualizzata e meglio si dispone a essere appresa </a:t>
            </a:r>
            <a:r>
              <a:rPr lang="it-IT" sz="2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(didattica </a:t>
            </a:r>
            <a:r>
              <a:rPr lang="it-IT" sz="20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semplessa</a:t>
            </a:r>
            <a:r>
              <a:rPr lang="it-IT" sz="2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che non vuol dire semplificata)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per converso ogni decontestualizzazione consiste in un aumento non necessario della complessità e quindi in una difficoltà accessoria per chi apprende </a:t>
            </a:r>
            <a:r>
              <a:rPr lang="it-IT" sz="2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(didattica complessa)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6558C537-F24F-48EC-9F2A-0C9970971FF5}"/>
              </a:ext>
            </a:extLst>
          </p:cNvPr>
          <p:cNvSpPr txBox="1"/>
          <p:nvPr/>
        </p:nvSpPr>
        <p:spPr>
          <a:xfrm>
            <a:off x="683568" y="6308725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GF Puddu modificato</a:t>
            </a:r>
          </a:p>
        </p:txBody>
      </p:sp>
    </p:spTree>
    <p:extLst>
      <p:ext uri="{BB962C8B-B14F-4D97-AF65-F5344CB8AC3E}">
        <p14:creationId xmlns:p14="http://schemas.microsoft.com/office/powerpoint/2010/main" val="3791150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2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 </a:t>
            </a:r>
            <a:r>
              <a:rPr lang="it-IT" sz="21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Carico Cognitivo </a:t>
            </a:r>
            <a:r>
              <a:rPr lang="it-IT" sz="2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è la quantità di </a:t>
            </a:r>
            <a:r>
              <a:rPr lang="it-IT" sz="21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attività mentale imposta</a:t>
            </a:r>
            <a:r>
              <a:rPr lang="it-IT" sz="2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alla </a:t>
            </a:r>
            <a:r>
              <a:rPr lang="it-IT" sz="21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memoria di lavoro</a:t>
            </a:r>
            <a:r>
              <a:rPr lang="it-IT" sz="2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un dato istante.</a:t>
            </a:r>
          </a:p>
        </p:txBody>
      </p:sp>
      <p:sp>
        <p:nvSpPr>
          <p:cNvPr id="6" name="Segnaposto testo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Pertinente</a:t>
            </a:r>
          </a:p>
        </p:txBody>
      </p:sp>
      <p:sp>
        <p:nvSpPr>
          <p:cNvPr id="9" name="Segnaposto testo 8"/>
          <p:cNvSpPr>
            <a:spLocks noGrp="1"/>
          </p:cNvSpPr>
          <p:nvPr>
            <p:ph type="body" sz="half" idx="15"/>
          </p:nvPr>
        </p:nvSpPr>
        <p:spPr/>
        <p:txBody>
          <a:bodyPr>
            <a:noAutofit/>
          </a:bodyPr>
          <a:lstStyle/>
          <a:p>
            <a:r>
              <a:rPr lang="it-IT" sz="2000" dirty="0"/>
              <a:t>E’ determinato dall’attività di costruzione di schemi mentali, può essere ridotto fornendo a chi impara criteri di riferimento e di «lettura»</a:t>
            </a:r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Intrinseco</a:t>
            </a:r>
          </a:p>
        </p:txBody>
      </p:sp>
      <p:sp>
        <p:nvSpPr>
          <p:cNvPr id="10" name="Segnaposto testo 9"/>
          <p:cNvSpPr>
            <a:spLocks noGrp="1"/>
          </p:cNvSpPr>
          <p:nvPr>
            <p:ph type="body" sz="half" idx="16"/>
          </p:nvPr>
        </p:nvSpPr>
        <p:spPr/>
        <p:txBody>
          <a:bodyPr>
            <a:noAutofit/>
          </a:bodyPr>
          <a:lstStyle/>
          <a:p>
            <a:r>
              <a:rPr lang="it-IT" sz="2000" dirty="0"/>
              <a:t>E’ determinato dalla relazione tra la complessità dell’azione da apprendere e le competenze specifiche di chi impara(non può essere diminuito)</a:t>
            </a:r>
          </a:p>
        </p:txBody>
      </p:sp>
      <p:sp>
        <p:nvSpPr>
          <p:cNvPr id="8" name="Segnaposto testo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Estraneo</a:t>
            </a:r>
          </a:p>
        </p:txBody>
      </p:sp>
      <p:sp>
        <p:nvSpPr>
          <p:cNvPr id="11" name="Segnaposto testo 10"/>
          <p:cNvSpPr>
            <a:spLocks noGrp="1"/>
          </p:cNvSpPr>
          <p:nvPr>
            <p:ph type="body" sz="half" idx="17"/>
          </p:nvPr>
        </p:nvSpPr>
        <p:spPr/>
        <p:txBody>
          <a:bodyPr>
            <a:normAutofit/>
          </a:bodyPr>
          <a:lstStyle/>
          <a:p>
            <a:r>
              <a:rPr lang="it-IT" sz="2000" dirty="0"/>
              <a:t>E’ determinato dal modo in cui la situazione di apprendimento  è presentata a chi impara (può essere diminuita)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A110AB92-01FF-44EC-AEF8-9D638E2248D0}"/>
              </a:ext>
            </a:extLst>
          </p:cNvPr>
          <p:cNvSpPr/>
          <p:nvPr/>
        </p:nvSpPr>
        <p:spPr>
          <a:xfrm rot="10800000" flipV="1">
            <a:off x="6300192" y="6110287"/>
            <a:ext cx="21453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GF Puddu modificato</a:t>
            </a:r>
          </a:p>
        </p:txBody>
      </p:sp>
    </p:spTree>
    <p:extLst>
      <p:ext uri="{BB962C8B-B14F-4D97-AF65-F5344CB8AC3E}">
        <p14:creationId xmlns:p14="http://schemas.microsoft.com/office/powerpoint/2010/main" val="1836670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0800000" flipV="1">
            <a:off x="190369" y="1123338"/>
            <a:ext cx="8770561" cy="1664891"/>
          </a:xfrm>
        </p:spPr>
        <p:txBody>
          <a:bodyPr>
            <a:noAutofit/>
          </a:bodyPr>
          <a:lstStyle/>
          <a:p>
            <a:br>
              <a:rPr lang="it-IT" sz="2000" dirty="0"/>
            </a:br>
            <a:r>
              <a:rPr lang="it-IT" sz="2000" b="1" dirty="0"/>
              <a:t>SEMPLESSITA’</a:t>
            </a:r>
            <a:r>
              <a:rPr lang="it-IT" sz="2000" dirty="0"/>
              <a:t> E’ il modo in cui gli organismi viventi fanno fronte alla complessità, che consiste nello sviluppare dispositivi attraverso i quali ridurre la complessità, senza banalizzare, ma orientando la selezione e la reazione delle informazioni </a:t>
            </a:r>
            <a:br>
              <a:rPr lang="it-IT" sz="1600" dirty="0">
                <a:solidFill>
                  <a:srgbClr val="0070C0"/>
                </a:solidFill>
              </a:rPr>
            </a:br>
            <a:br>
              <a:rPr lang="it-IT" sz="1600" b="1" dirty="0">
                <a:solidFill>
                  <a:srgbClr val="0070C0"/>
                </a:solidFill>
              </a:rPr>
            </a:br>
            <a:endParaRPr lang="it-IT" sz="1600" dirty="0">
              <a:solidFill>
                <a:srgbClr val="0070C0"/>
              </a:solidFill>
            </a:endParaRP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60136" y="381081"/>
            <a:ext cx="8770562" cy="722938"/>
          </a:xfrm>
        </p:spPr>
        <p:txBody>
          <a:bodyPr/>
          <a:lstStyle/>
          <a:p>
            <a:r>
              <a:rPr lang="it-IT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neuroscienze e didattica</a:t>
            </a:r>
            <a:endParaRPr lang="it-IT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15"/>
          </p:nvPr>
        </p:nvSpPr>
        <p:spPr>
          <a:xfrm>
            <a:off x="866216" y="2852936"/>
            <a:ext cx="2362761" cy="2901046"/>
          </a:xfrm>
        </p:spPr>
        <p:txBody>
          <a:bodyPr>
            <a:noAutofit/>
          </a:bodyPr>
          <a:lstStyle/>
          <a:p>
            <a:r>
              <a:rPr lang="it-IT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RIPETIZIONE</a:t>
            </a:r>
          </a:p>
          <a:p>
            <a:r>
              <a:rPr lang="it-IT" sz="1600" dirty="0"/>
              <a:t>Allenamento del gesto ma anche</a:t>
            </a:r>
          </a:p>
          <a:p>
            <a:r>
              <a:rPr lang="it-IT" sz="1600" dirty="0"/>
              <a:t>Processo di fissazione del ricordo nella memoria a lungo termine</a:t>
            </a:r>
          </a:p>
          <a:p>
            <a:endParaRPr lang="it-IT" sz="1600" dirty="0"/>
          </a:p>
          <a:p>
            <a:r>
              <a:rPr lang="it-IT" sz="1600" dirty="0"/>
              <a:t> 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384541" y="2564904"/>
            <a:ext cx="3030828" cy="634649"/>
          </a:xfrm>
        </p:spPr>
        <p:txBody>
          <a:bodyPr/>
          <a:lstStyle/>
          <a:p>
            <a:endParaRPr lang="it-IT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IMITAZIONE</a:t>
            </a:r>
          </a:p>
        </p:txBody>
      </p:sp>
      <p:sp>
        <p:nvSpPr>
          <p:cNvPr id="6" name="Segnaposto testo 5"/>
          <p:cNvSpPr>
            <a:spLocks noGrp="1"/>
          </p:cNvSpPr>
          <p:nvPr>
            <p:ph type="body" sz="half" idx="16"/>
          </p:nvPr>
        </p:nvSpPr>
        <p:spPr>
          <a:xfrm>
            <a:off x="3384541" y="3264259"/>
            <a:ext cx="2530483" cy="2901045"/>
          </a:xfrm>
        </p:spPr>
        <p:txBody>
          <a:bodyPr>
            <a:noAutofit/>
          </a:bodyPr>
          <a:lstStyle/>
          <a:p>
            <a:r>
              <a:rPr lang="it-IT" sz="1600" dirty="0"/>
              <a:t>Riposa sul lavoro del circuito-specchio. </a:t>
            </a:r>
          </a:p>
          <a:p>
            <a:r>
              <a:rPr lang="it-IT" sz="1600" dirty="0"/>
              <a:t>Si apprende grazie all’esempio: gli EAS lavorano spesso sul </a:t>
            </a:r>
            <a:r>
              <a:rPr lang="it-IT" sz="1600" b="1" dirty="0"/>
              <a:t>modellamento:</a:t>
            </a:r>
          </a:p>
          <a:p>
            <a:r>
              <a:rPr lang="it-IT" sz="1600" b="1" dirty="0"/>
              <a:t>Lavoro gruppo</a:t>
            </a:r>
          </a:p>
          <a:p>
            <a:r>
              <a:rPr lang="it-IT" sz="1600" b="1" dirty="0"/>
              <a:t>Centralità del fare</a:t>
            </a:r>
          </a:p>
          <a:p>
            <a:r>
              <a:rPr lang="it-IT" sz="1600" b="1" dirty="0"/>
              <a:t>Momenti di condivisione</a:t>
            </a:r>
          </a:p>
          <a:p>
            <a:r>
              <a:rPr lang="it-IT" sz="1600" b="1" dirty="0"/>
              <a:t>Ritorno riflessivo sui processi attivati</a:t>
            </a:r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13"/>
          </p:nvPr>
        </p:nvSpPr>
        <p:spPr>
          <a:xfrm rot="10800000" flipV="1">
            <a:off x="5915024" y="2852936"/>
            <a:ext cx="3045907" cy="346617"/>
          </a:xfrm>
        </p:spPr>
        <p:txBody>
          <a:bodyPr/>
          <a:lstStyle/>
          <a:p>
            <a:r>
              <a:rPr lang="it-IT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ESPERIENZA</a:t>
            </a:r>
          </a:p>
        </p:txBody>
      </p:sp>
      <p:sp>
        <p:nvSpPr>
          <p:cNvPr id="8" name="Segnaposto testo 7"/>
          <p:cNvSpPr>
            <a:spLocks noGrp="1"/>
          </p:cNvSpPr>
          <p:nvPr>
            <p:ph type="body" sz="half" idx="17"/>
          </p:nvPr>
        </p:nvSpPr>
        <p:spPr>
          <a:xfrm>
            <a:off x="5915026" y="3264260"/>
            <a:ext cx="3049462" cy="7437548"/>
          </a:xfrm>
        </p:spPr>
        <p:txBody>
          <a:bodyPr>
            <a:noAutofit/>
          </a:bodyPr>
          <a:lstStyle/>
          <a:p>
            <a:r>
              <a:rPr lang="it-IT" sz="1600" dirty="0"/>
              <a:t> Nell’apprendimento esperienziale </a:t>
            </a:r>
          </a:p>
          <a:p>
            <a:r>
              <a:rPr lang="it-IT" sz="1600" dirty="0"/>
              <a:t>si registrano e archiviano stimoli, unitamente agli </a:t>
            </a:r>
            <a:r>
              <a:rPr lang="it-IT" sz="1600" b="1" dirty="0"/>
              <a:t>stati emotivi </a:t>
            </a:r>
            <a:r>
              <a:rPr lang="it-IT" sz="1600" dirty="0"/>
              <a:t>che producono</a:t>
            </a:r>
          </a:p>
          <a:p>
            <a:r>
              <a:rPr lang="it-IT" sz="1600" dirty="0"/>
              <a:t>si contrassegnano con risposte corporee, i </a:t>
            </a:r>
            <a:r>
              <a:rPr lang="it-IT" sz="1600" b="1" dirty="0"/>
              <a:t>marcatori somatici</a:t>
            </a:r>
            <a:r>
              <a:rPr lang="it-IT" sz="1600" dirty="0"/>
              <a:t>, che diventano predittori di un’esperienza possibile: imparando a riconoscerlo </a:t>
            </a:r>
          </a:p>
          <a:p>
            <a:r>
              <a:rPr lang="it-IT" sz="1600" dirty="0"/>
              <a:t>si utilizzano esperienze passate per decidere il comportamento in situazioni presenti o future 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C6958E7-4411-43DB-9EA9-2700835B7CC4}"/>
              </a:ext>
            </a:extLst>
          </p:cNvPr>
          <p:cNvSpPr txBox="1"/>
          <p:nvPr/>
        </p:nvSpPr>
        <p:spPr>
          <a:xfrm>
            <a:off x="467544" y="6309320"/>
            <a:ext cx="236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/>
              <a:t>GF Puddu modificato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146007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213</TotalTime>
  <Words>1341</Words>
  <Application>Microsoft Office PowerPoint</Application>
  <PresentationFormat>Presentazione su schermo (4:3)</PresentationFormat>
  <Paragraphs>112</Paragraphs>
  <Slides>13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Tema di Office</vt:lpstr>
      <vt:lpstr> </vt:lpstr>
      <vt:lpstr>Perché ci occupiamo di abilità motorie?????</vt:lpstr>
      <vt:lpstr>Che cosa sono le abilità motorie e in quale rapporto stanno con “l’imparare e l’insegnare”????</vt:lpstr>
      <vt:lpstr> Abilità motorie </vt:lpstr>
      <vt:lpstr>Abilità motorie di base detti anche schemi motori di base </vt:lpstr>
      <vt:lpstr>Apprendimento</vt:lpstr>
      <vt:lpstr>Apprendimento significativo</vt:lpstr>
      <vt:lpstr>Il Carico Cognitivo è la quantità di attività mentale imposta alla memoria di lavoro in un dato istante.</vt:lpstr>
      <vt:lpstr> SEMPLESSITA’ E’ il modo in cui gli organismi viventi fanno fronte alla complessità, che consiste nello sviluppare dispositivi attraverso i quali ridurre la complessità, senza banalizzare, ma orientando la selezione e la reazione delle informazioni   </vt:lpstr>
      <vt:lpstr>Elkhonon Goldberg</vt:lpstr>
      <vt:lpstr>Approcci teorici alla spiegazione dell’apprendimento e del controllo motorio</vt:lpstr>
      <vt:lpstr>L’approccio dell’imparare facendo</vt:lpstr>
      <vt:lpstr>bibliografia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Educatore sportivo 2° modulo</dc:title>
  <dc:creator>srds03</dc:creator>
  <cp:lastModifiedBy>Cristina Caprile</cp:lastModifiedBy>
  <cp:revision>22</cp:revision>
  <dcterms:created xsi:type="dcterms:W3CDTF">2018-02-21T20:20:52Z</dcterms:created>
  <dcterms:modified xsi:type="dcterms:W3CDTF">2019-12-17T09:55:05Z</dcterms:modified>
</cp:coreProperties>
</file>